
<file path=[Content_Types].xml><?xml version="1.0" encoding="utf-8"?>
<Types xmlns="http://schemas.openxmlformats.org/package/2006/content-types">
  <Default Extension="png" ContentType="image/png"/>
  <Default Extension="svg" ContentType="image/svg+xml"/>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78" r:id="rId1"/>
  </p:sldMasterIdLst>
  <p:sldIdLst>
    <p:sldId id="256" r:id="rId2"/>
    <p:sldId id="257" r:id="rId3"/>
    <p:sldId id="258" r:id="rId4"/>
    <p:sldId id="259" r:id="rId5"/>
    <p:sldId id="260" r:id="rId6"/>
    <p:sldId id="262" r:id="rId7"/>
    <p:sldId id="267" r:id="rId8"/>
    <p:sldId id="265" r:id="rId9"/>
    <p:sldId id="263" r:id="rId10"/>
    <p:sldId id="266" r:id="rId11"/>
    <p:sldId id="264"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963" autoAdjust="0"/>
    <p:restoredTop sz="94660"/>
  </p:normalViewPr>
  <p:slideViewPr>
    <p:cSldViewPr snapToGrid="0">
      <p:cViewPr varScale="1">
        <p:scale>
          <a:sx n="42" d="100"/>
          <a:sy n="42" d="100"/>
        </p:scale>
        <p:origin x="64" y="122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9.e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C5D0268-3308-482E-BBD1-7CEE5A84AB3A}" type="datetimeFigureOut">
              <a:rPr lang="en-GB" smtClean="0"/>
              <a:t>06/01/2019</a:t>
            </a:fld>
            <a:endParaRPr lang="en-GB"/>
          </a:p>
        </p:txBody>
      </p:sp>
      <p:sp>
        <p:nvSpPr>
          <p:cNvPr id="5" name="Footer Placeholder 4"/>
          <p:cNvSpPr>
            <a:spLocks noGrp="1"/>
          </p:cNvSpPr>
          <p:nvPr>
            <p:ph type="ftr" sz="quarter" idx="11"/>
          </p:nvPr>
        </p:nvSpPr>
        <p:spPr/>
        <p:txBody>
          <a:bodyPr/>
          <a:lstStyle/>
          <a:p>
            <a:endParaRPr lang="en-GB"/>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AFD61D78-1449-454E-981B-7CAE04017317}" type="slidenum">
              <a:rPr lang="en-GB" smtClean="0"/>
              <a:t>‹#›</a:t>
            </a:fld>
            <a:endParaRPr lang="en-GB"/>
          </a:p>
        </p:txBody>
      </p:sp>
    </p:spTree>
    <p:extLst>
      <p:ext uri="{BB962C8B-B14F-4D97-AF65-F5344CB8AC3E}">
        <p14:creationId xmlns:p14="http://schemas.microsoft.com/office/powerpoint/2010/main" val="40221946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C5D0268-3308-482E-BBD1-7CEE5A84AB3A}" type="datetimeFigureOut">
              <a:rPr lang="en-GB" smtClean="0"/>
              <a:t>06/01/2019</a:t>
            </a:fld>
            <a:endParaRPr lang="en-GB"/>
          </a:p>
        </p:txBody>
      </p:sp>
      <p:sp>
        <p:nvSpPr>
          <p:cNvPr id="5" name="Footer Placeholder 4"/>
          <p:cNvSpPr>
            <a:spLocks noGrp="1"/>
          </p:cNvSpPr>
          <p:nvPr>
            <p:ph type="ftr" sz="quarter" idx="11"/>
          </p:nvPr>
        </p:nvSpPr>
        <p:spPr/>
        <p:txBody>
          <a:bodyPr/>
          <a:lstStyle/>
          <a:p>
            <a:endParaRPr lang="en-GB"/>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AFD61D78-1449-454E-981B-7CAE04017317}" type="slidenum">
              <a:rPr lang="en-GB" smtClean="0"/>
              <a:t>‹#›</a:t>
            </a:fld>
            <a:endParaRPr lang="en-GB"/>
          </a:p>
        </p:txBody>
      </p:sp>
    </p:spTree>
    <p:extLst>
      <p:ext uri="{BB962C8B-B14F-4D97-AF65-F5344CB8AC3E}">
        <p14:creationId xmlns:p14="http://schemas.microsoft.com/office/powerpoint/2010/main" val="7558856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C5D0268-3308-482E-BBD1-7CEE5A84AB3A}" type="datetimeFigureOut">
              <a:rPr lang="en-GB" smtClean="0"/>
              <a:t>06/01/2019</a:t>
            </a:fld>
            <a:endParaRPr lang="en-GB"/>
          </a:p>
        </p:txBody>
      </p:sp>
      <p:sp>
        <p:nvSpPr>
          <p:cNvPr id="5" name="Footer Placeholder 4"/>
          <p:cNvSpPr>
            <a:spLocks noGrp="1"/>
          </p:cNvSpPr>
          <p:nvPr>
            <p:ph type="ftr" sz="quarter" idx="11"/>
          </p:nvPr>
        </p:nvSpPr>
        <p:spPr/>
        <p:txBody>
          <a:bodyPr/>
          <a:lstStyle/>
          <a:p>
            <a:endParaRPr lang="en-GB"/>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AFD61D78-1449-454E-981B-7CAE04017317}" type="slidenum">
              <a:rPr lang="en-GB" smtClean="0"/>
              <a:t>‹#›</a:t>
            </a:fld>
            <a:endParaRPr lang="en-GB"/>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9526845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3C5D0268-3308-482E-BBD1-7CEE5A84AB3A}" type="datetimeFigureOut">
              <a:rPr lang="en-GB" smtClean="0"/>
              <a:t>06/01/2019</a:t>
            </a:fld>
            <a:endParaRPr lang="en-GB"/>
          </a:p>
        </p:txBody>
      </p:sp>
      <p:sp>
        <p:nvSpPr>
          <p:cNvPr id="6" name="Footer Placeholder 5"/>
          <p:cNvSpPr>
            <a:spLocks noGrp="1"/>
          </p:cNvSpPr>
          <p:nvPr>
            <p:ph type="ftr" sz="quarter" idx="11"/>
          </p:nvPr>
        </p:nvSpPr>
        <p:spPr/>
        <p:txBody>
          <a:bodyPr/>
          <a:lstStyle/>
          <a:p>
            <a:endParaRPr lang="en-GB"/>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AFD61D78-1449-454E-981B-7CAE04017317}" type="slidenum">
              <a:rPr lang="en-GB" smtClean="0"/>
              <a:t>‹#›</a:t>
            </a:fld>
            <a:endParaRPr lang="en-GB"/>
          </a:p>
        </p:txBody>
      </p:sp>
    </p:spTree>
    <p:extLst>
      <p:ext uri="{BB962C8B-B14F-4D97-AF65-F5344CB8AC3E}">
        <p14:creationId xmlns:p14="http://schemas.microsoft.com/office/powerpoint/2010/main" val="340690094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3C5D0268-3308-482E-BBD1-7CEE5A84AB3A}" type="datetimeFigureOut">
              <a:rPr lang="en-GB" smtClean="0"/>
              <a:t>06/01/2019</a:t>
            </a:fld>
            <a:endParaRPr lang="en-GB"/>
          </a:p>
        </p:txBody>
      </p:sp>
      <p:sp>
        <p:nvSpPr>
          <p:cNvPr id="6" name="Footer Placeholder 5"/>
          <p:cNvSpPr>
            <a:spLocks noGrp="1"/>
          </p:cNvSpPr>
          <p:nvPr>
            <p:ph type="ftr" sz="quarter" idx="11"/>
          </p:nvPr>
        </p:nvSpPr>
        <p:spPr/>
        <p:txBody>
          <a:bodyPr/>
          <a:lstStyle/>
          <a:p>
            <a:endParaRPr lang="en-GB"/>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AFD61D78-1449-454E-981B-7CAE04017317}" type="slidenum">
              <a:rPr lang="en-GB" smtClean="0"/>
              <a:t>‹#›</a:t>
            </a:fld>
            <a:endParaRPr lang="en-GB"/>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99040502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3C5D0268-3308-482E-BBD1-7CEE5A84AB3A}" type="datetimeFigureOut">
              <a:rPr lang="en-GB" smtClean="0"/>
              <a:t>06/01/2019</a:t>
            </a:fld>
            <a:endParaRPr lang="en-GB"/>
          </a:p>
        </p:txBody>
      </p:sp>
      <p:sp>
        <p:nvSpPr>
          <p:cNvPr id="6" name="Footer Placeholder 5"/>
          <p:cNvSpPr>
            <a:spLocks noGrp="1"/>
          </p:cNvSpPr>
          <p:nvPr>
            <p:ph type="ftr" sz="quarter" idx="11"/>
          </p:nvPr>
        </p:nvSpPr>
        <p:spPr/>
        <p:txBody>
          <a:bodyPr/>
          <a:lstStyle/>
          <a:p>
            <a:endParaRPr lang="en-GB"/>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AFD61D78-1449-454E-981B-7CAE04017317}" type="slidenum">
              <a:rPr lang="en-GB" smtClean="0"/>
              <a:t>‹#›</a:t>
            </a:fld>
            <a:endParaRPr lang="en-GB"/>
          </a:p>
        </p:txBody>
      </p:sp>
    </p:spTree>
    <p:extLst>
      <p:ext uri="{BB962C8B-B14F-4D97-AF65-F5344CB8AC3E}">
        <p14:creationId xmlns:p14="http://schemas.microsoft.com/office/powerpoint/2010/main" val="209964509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C5D0268-3308-482E-BBD1-7CEE5A84AB3A}" type="datetimeFigureOut">
              <a:rPr lang="en-GB" smtClean="0"/>
              <a:t>06/01/2019</a:t>
            </a:fld>
            <a:endParaRPr lang="en-GB"/>
          </a:p>
        </p:txBody>
      </p:sp>
      <p:sp>
        <p:nvSpPr>
          <p:cNvPr id="5" name="Footer Placeholder 4"/>
          <p:cNvSpPr>
            <a:spLocks noGrp="1"/>
          </p:cNvSpPr>
          <p:nvPr>
            <p:ph type="ftr" sz="quarter" idx="11"/>
          </p:nvPr>
        </p:nvSpPr>
        <p:spPr/>
        <p:txBody>
          <a:bodyPr/>
          <a:lstStyle/>
          <a:p>
            <a:endParaRPr lang="en-GB"/>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AFD61D78-1449-454E-981B-7CAE04017317}" type="slidenum">
              <a:rPr lang="en-GB" smtClean="0"/>
              <a:t>‹#›</a:t>
            </a:fld>
            <a:endParaRPr lang="en-GB"/>
          </a:p>
        </p:txBody>
      </p:sp>
    </p:spTree>
    <p:extLst>
      <p:ext uri="{BB962C8B-B14F-4D97-AF65-F5344CB8AC3E}">
        <p14:creationId xmlns:p14="http://schemas.microsoft.com/office/powerpoint/2010/main" val="279791520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C5D0268-3308-482E-BBD1-7CEE5A84AB3A}" type="datetimeFigureOut">
              <a:rPr lang="en-GB" smtClean="0"/>
              <a:t>06/01/2019</a:t>
            </a:fld>
            <a:endParaRPr lang="en-GB"/>
          </a:p>
        </p:txBody>
      </p:sp>
      <p:sp>
        <p:nvSpPr>
          <p:cNvPr id="5" name="Footer Placeholder 4"/>
          <p:cNvSpPr>
            <a:spLocks noGrp="1"/>
          </p:cNvSpPr>
          <p:nvPr>
            <p:ph type="ftr" sz="quarter" idx="11"/>
          </p:nvPr>
        </p:nvSpPr>
        <p:spPr/>
        <p:txBody>
          <a:bodyPr/>
          <a:lstStyle/>
          <a:p>
            <a:endParaRPr lang="en-GB"/>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AFD61D78-1449-454E-981B-7CAE04017317}" type="slidenum">
              <a:rPr lang="en-GB" smtClean="0"/>
              <a:t>‹#›</a:t>
            </a:fld>
            <a:endParaRPr lang="en-GB"/>
          </a:p>
        </p:txBody>
      </p:sp>
    </p:spTree>
    <p:extLst>
      <p:ext uri="{BB962C8B-B14F-4D97-AF65-F5344CB8AC3E}">
        <p14:creationId xmlns:p14="http://schemas.microsoft.com/office/powerpoint/2010/main" val="39164025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C5D0268-3308-482E-BBD1-7CEE5A84AB3A}" type="datetimeFigureOut">
              <a:rPr lang="en-GB" smtClean="0"/>
              <a:t>06/01/2019</a:t>
            </a:fld>
            <a:endParaRPr lang="en-GB"/>
          </a:p>
        </p:txBody>
      </p:sp>
      <p:sp>
        <p:nvSpPr>
          <p:cNvPr id="5" name="Footer Placeholder 4"/>
          <p:cNvSpPr>
            <a:spLocks noGrp="1"/>
          </p:cNvSpPr>
          <p:nvPr>
            <p:ph type="ftr" sz="quarter" idx="11"/>
          </p:nvPr>
        </p:nvSpPr>
        <p:spPr/>
        <p:txBody>
          <a:bodyPr/>
          <a:lstStyle/>
          <a:p>
            <a:endParaRPr lang="en-GB"/>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AFD61D78-1449-454E-981B-7CAE04017317}" type="slidenum">
              <a:rPr lang="en-GB" smtClean="0"/>
              <a:t>‹#›</a:t>
            </a:fld>
            <a:endParaRPr lang="en-GB"/>
          </a:p>
        </p:txBody>
      </p:sp>
    </p:spTree>
    <p:extLst>
      <p:ext uri="{BB962C8B-B14F-4D97-AF65-F5344CB8AC3E}">
        <p14:creationId xmlns:p14="http://schemas.microsoft.com/office/powerpoint/2010/main" val="31834257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C5D0268-3308-482E-BBD1-7CEE5A84AB3A}" type="datetimeFigureOut">
              <a:rPr lang="en-GB" smtClean="0"/>
              <a:t>06/01/2019</a:t>
            </a:fld>
            <a:endParaRPr lang="en-GB"/>
          </a:p>
        </p:txBody>
      </p:sp>
      <p:sp>
        <p:nvSpPr>
          <p:cNvPr id="5" name="Footer Placeholder 4"/>
          <p:cNvSpPr>
            <a:spLocks noGrp="1"/>
          </p:cNvSpPr>
          <p:nvPr>
            <p:ph type="ftr" sz="quarter" idx="11"/>
          </p:nvPr>
        </p:nvSpPr>
        <p:spPr/>
        <p:txBody>
          <a:bodyPr/>
          <a:lstStyle/>
          <a:p>
            <a:endParaRPr lang="en-GB"/>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AFD61D78-1449-454E-981B-7CAE04017317}" type="slidenum">
              <a:rPr lang="en-GB" smtClean="0"/>
              <a:t>‹#›</a:t>
            </a:fld>
            <a:endParaRPr lang="en-GB"/>
          </a:p>
        </p:txBody>
      </p:sp>
    </p:spTree>
    <p:extLst>
      <p:ext uri="{BB962C8B-B14F-4D97-AF65-F5344CB8AC3E}">
        <p14:creationId xmlns:p14="http://schemas.microsoft.com/office/powerpoint/2010/main" val="9999242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C5D0268-3308-482E-BBD1-7CEE5A84AB3A}" type="datetimeFigureOut">
              <a:rPr lang="en-GB" smtClean="0"/>
              <a:t>06/01/2019</a:t>
            </a:fld>
            <a:endParaRPr lang="en-GB"/>
          </a:p>
        </p:txBody>
      </p:sp>
      <p:sp>
        <p:nvSpPr>
          <p:cNvPr id="6" name="Footer Placeholder 5"/>
          <p:cNvSpPr>
            <a:spLocks noGrp="1"/>
          </p:cNvSpPr>
          <p:nvPr>
            <p:ph type="ftr" sz="quarter" idx="11"/>
          </p:nvPr>
        </p:nvSpPr>
        <p:spPr/>
        <p:txBody>
          <a:bodyPr/>
          <a:lstStyle/>
          <a:p>
            <a:endParaRPr lang="en-GB"/>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AFD61D78-1449-454E-981B-7CAE04017317}" type="slidenum">
              <a:rPr lang="en-GB" smtClean="0"/>
              <a:t>‹#›</a:t>
            </a:fld>
            <a:endParaRPr lang="en-GB"/>
          </a:p>
        </p:txBody>
      </p:sp>
    </p:spTree>
    <p:extLst>
      <p:ext uri="{BB962C8B-B14F-4D97-AF65-F5344CB8AC3E}">
        <p14:creationId xmlns:p14="http://schemas.microsoft.com/office/powerpoint/2010/main" val="39609239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C5D0268-3308-482E-BBD1-7CEE5A84AB3A}" type="datetimeFigureOut">
              <a:rPr lang="en-GB" smtClean="0"/>
              <a:t>06/01/2019</a:t>
            </a:fld>
            <a:endParaRPr lang="en-GB"/>
          </a:p>
        </p:txBody>
      </p:sp>
      <p:sp>
        <p:nvSpPr>
          <p:cNvPr id="8" name="Footer Placeholder 7"/>
          <p:cNvSpPr>
            <a:spLocks noGrp="1"/>
          </p:cNvSpPr>
          <p:nvPr>
            <p:ph type="ftr" sz="quarter" idx="11"/>
          </p:nvPr>
        </p:nvSpPr>
        <p:spPr/>
        <p:txBody>
          <a:bodyPr/>
          <a:lstStyle/>
          <a:p>
            <a:endParaRPr lang="en-GB"/>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AFD61D78-1449-454E-981B-7CAE04017317}" type="slidenum">
              <a:rPr lang="en-GB" smtClean="0"/>
              <a:t>‹#›</a:t>
            </a:fld>
            <a:endParaRPr lang="en-GB"/>
          </a:p>
        </p:txBody>
      </p:sp>
    </p:spTree>
    <p:extLst>
      <p:ext uri="{BB962C8B-B14F-4D97-AF65-F5344CB8AC3E}">
        <p14:creationId xmlns:p14="http://schemas.microsoft.com/office/powerpoint/2010/main" val="42716466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C5D0268-3308-482E-BBD1-7CEE5A84AB3A}" type="datetimeFigureOut">
              <a:rPr lang="en-GB" smtClean="0"/>
              <a:t>06/01/2019</a:t>
            </a:fld>
            <a:endParaRPr lang="en-GB"/>
          </a:p>
        </p:txBody>
      </p:sp>
      <p:sp>
        <p:nvSpPr>
          <p:cNvPr id="4" name="Footer Placeholder 3"/>
          <p:cNvSpPr>
            <a:spLocks noGrp="1"/>
          </p:cNvSpPr>
          <p:nvPr>
            <p:ph type="ftr" sz="quarter" idx="11"/>
          </p:nvPr>
        </p:nvSpPr>
        <p:spPr/>
        <p:txBody>
          <a:bodyPr/>
          <a:lstStyle/>
          <a:p>
            <a:endParaRPr lang="en-GB"/>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AFD61D78-1449-454E-981B-7CAE04017317}" type="slidenum">
              <a:rPr lang="en-GB" smtClean="0"/>
              <a:t>‹#›</a:t>
            </a:fld>
            <a:endParaRPr lang="en-GB"/>
          </a:p>
        </p:txBody>
      </p:sp>
    </p:spTree>
    <p:extLst>
      <p:ext uri="{BB962C8B-B14F-4D97-AF65-F5344CB8AC3E}">
        <p14:creationId xmlns:p14="http://schemas.microsoft.com/office/powerpoint/2010/main" val="16575871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C5D0268-3308-482E-BBD1-7CEE5A84AB3A}" type="datetimeFigureOut">
              <a:rPr lang="en-GB" smtClean="0"/>
              <a:t>06/01/2019</a:t>
            </a:fld>
            <a:endParaRPr lang="en-GB"/>
          </a:p>
        </p:txBody>
      </p:sp>
      <p:sp>
        <p:nvSpPr>
          <p:cNvPr id="3" name="Footer Placeholder 2"/>
          <p:cNvSpPr>
            <a:spLocks noGrp="1"/>
          </p:cNvSpPr>
          <p:nvPr>
            <p:ph type="ftr" sz="quarter" idx="11"/>
          </p:nvPr>
        </p:nvSpPr>
        <p:spPr/>
        <p:txBody>
          <a:bodyPr/>
          <a:lstStyle/>
          <a:p>
            <a:endParaRPr lang="en-GB"/>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AFD61D78-1449-454E-981B-7CAE04017317}" type="slidenum">
              <a:rPr lang="en-GB" smtClean="0"/>
              <a:t>‹#›</a:t>
            </a:fld>
            <a:endParaRPr lang="en-GB"/>
          </a:p>
        </p:txBody>
      </p:sp>
    </p:spTree>
    <p:extLst>
      <p:ext uri="{BB962C8B-B14F-4D97-AF65-F5344CB8AC3E}">
        <p14:creationId xmlns:p14="http://schemas.microsoft.com/office/powerpoint/2010/main" val="5414799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3C5D0268-3308-482E-BBD1-7CEE5A84AB3A}" type="datetimeFigureOut">
              <a:rPr lang="en-GB" smtClean="0"/>
              <a:t>06/01/2019</a:t>
            </a:fld>
            <a:endParaRPr lang="en-GB"/>
          </a:p>
        </p:txBody>
      </p:sp>
      <p:sp>
        <p:nvSpPr>
          <p:cNvPr id="6" name="Footer Placeholder 5"/>
          <p:cNvSpPr>
            <a:spLocks noGrp="1"/>
          </p:cNvSpPr>
          <p:nvPr>
            <p:ph type="ftr" sz="quarter" idx="11"/>
          </p:nvPr>
        </p:nvSpPr>
        <p:spPr/>
        <p:txBody>
          <a:bodyPr/>
          <a:lstStyle/>
          <a:p>
            <a:endParaRPr lang="en-GB"/>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AFD61D78-1449-454E-981B-7CAE04017317}" type="slidenum">
              <a:rPr lang="en-GB" smtClean="0"/>
              <a:t>‹#›</a:t>
            </a:fld>
            <a:endParaRPr lang="en-GB"/>
          </a:p>
        </p:txBody>
      </p:sp>
    </p:spTree>
    <p:extLst>
      <p:ext uri="{BB962C8B-B14F-4D97-AF65-F5344CB8AC3E}">
        <p14:creationId xmlns:p14="http://schemas.microsoft.com/office/powerpoint/2010/main" val="38075004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3C5D0268-3308-482E-BBD1-7CEE5A84AB3A}" type="datetimeFigureOut">
              <a:rPr lang="en-GB" smtClean="0"/>
              <a:t>06/01/2019</a:t>
            </a:fld>
            <a:endParaRPr lang="en-GB"/>
          </a:p>
        </p:txBody>
      </p:sp>
      <p:sp>
        <p:nvSpPr>
          <p:cNvPr id="6" name="Footer Placeholder 5"/>
          <p:cNvSpPr>
            <a:spLocks noGrp="1"/>
          </p:cNvSpPr>
          <p:nvPr>
            <p:ph type="ftr" sz="quarter" idx="11"/>
          </p:nvPr>
        </p:nvSpPr>
        <p:spPr/>
        <p:txBody>
          <a:bodyPr/>
          <a:lstStyle/>
          <a:p>
            <a:endParaRPr lang="en-GB"/>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AFD61D78-1449-454E-981B-7CAE04017317}" type="slidenum">
              <a:rPr lang="en-GB" smtClean="0"/>
              <a:t>‹#›</a:t>
            </a:fld>
            <a:endParaRPr lang="en-GB"/>
          </a:p>
        </p:txBody>
      </p:sp>
    </p:spTree>
    <p:extLst>
      <p:ext uri="{BB962C8B-B14F-4D97-AF65-F5344CB8AC3E}">
        <p14:creationId xmlns:p14="http://schemas.microsoft.com/office/powerpoint/2010/main" val="25862595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3C5D0268-3308-482E-BBD1-7CEE5A84AB3A}" type="datetimeFigureOut">
              <a:rPr lang="en-GB" smtClean="0"/>
              <a:t>06/01/2019</a:t>
            </a:fld>
            <a:endParaRPr lang="en-GB"/>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GB"/>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AFD61D78-1449-454E-981B-7CAE04017317}" type="slidenum">
              <a:rPr lang="en-GB" smtClean="0"/>
              <a:t>‹#›</a:t>
            </a:fld>
            <a:endParaRPr lang="en-GB"/>
          </a:p>
        </p:txBody>
      </p:sp>
    </p:spTree>
    <p:extLst>
      <p:ext uri="{BB962C8B-B14F-4D97-AF65-F5344CB8AC3E}">
        <p14:creationId xmlns:p14="http://schemas.microsoft.com/office/powerpoint/2010/main" val="3496396970"/>
      </p:ext>
    </p:extLst>
  </p:cSld>
  <p:clrMap bg1="lt1" tx1="dk1" bg2="lt2" tx2="dk2" accent1="accent1" accent2="accent2" accent3="accent3" accent4="accent4" accent5="accent5" accent6="accent6" hlink="hlink" folHlink="folHlink"/>
  <p:sldLayoutIdLst>
    <p:sldLayoutId id="2147483779" r:id="rId1"/>
    <p:sldLayoutId id="2147483780" r:id="rId2"/>
    <p:sldLayoutId id="2147483781" r:id="rId3"/>
    <p:sldLayoutId id="2147483782" r:id="rId4"/>
    <p:sldLayoutId id="2147483783" r:id="rId5"/>
    <p:sldLayoutId id="2147483784" r:id="rId6"/>
    <p:sldLayoutId id="2147483785" r:id="rId7"/>
    <p:sldLayoutId id="2147483786" r:id="rId8"/>
    <p:sldLayoutId id="2147483787" r:id="rId9"/>
    <p:sldLayoutId id="2147483788" r:id="rId10"/>
    <p:sldLayoutId id="2147483789" r:id="rId11"/>
    <p:sldLayoutId id="2147483790" r:id="rId12"/>
    <p:sldLayoutId id="2147483791" r:id="rId13"/>
    <p:sldLayoutId id="2147483792" r:id="rId14"/>
    <p:sldLayoutId id="2147483793" r:id="rId15"/>
    <p:sldLayoutId id="2147483794"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8.gi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9.emf"/><Relationship Id="rId4" Type="http://schemas.openxmlformats.org/officeDocument/2006/relationships/oleObject" Target="../embeddings/oleObject1.bin"/></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70185-5D2A-4E41-9C24-DCAD71896367}"/>
              </a:ext>
            </a:extLst>
          </p:cNvPr>
          <p:cNvSpPr>
            <a:spLocks noGrp="1"/>
          </p:cNvSpPr>
          <p:nvPr>
            <p:ph type="ctrTitle"/>
          </p:nvPr>
        </p:nvSpPr>
        <p:spPr>
          <a:xfrm>
            <a:off x="2609537" y="991133"/>
            <a:ext cx="7405140" cy="1199213"/>
          </a:xfrm>
        </p:spPr>
        <p:txBody>
          <a:bodyPr>
            <a:normAutofit fontScale="90000"/>
          </a:bodyPr>
          <a:lstStyle/>
          <a:p>
            <a:r>
              <a:rPr lang="en-GB" dirty="0"/>
              <a:t>Southampton Analytica</a:t>
            </a:r>
          </a:p>
        </p:txBody>
      </p:sp>
      <p:sp>
        <p:nvSpPr>
          <p:cNvPr id="3" name="Subtitle 2">
            <a:extLst>
              <a:ext uri="{FF2B5EF4-FFF2-40B4-BE49-F238E27FC236}">
                <a16:creationId xmlns:a16="http://schemas.microsoft.com/office/drawing/2014/main" id="{627E22FD-1625-436D-A7FB-86DE942C022C}"/>
              </a:ext>
            </a:extLst>
          </p:cNvPr>
          <p:cNvSpPr>
            <a:spLocks noGrp="1"/>
          </p:cNvSpPr>
          <p:nvPr>
            <p:ph type="subTitle" idx="1"/>
          </p:nvPr>
        </p:nvSpPr>
        <p:spPr>
          <a:xfrm>
            <a:off x="2289122" y="4940560"/>
            <a:ext cx="7994129" cy="1655762"/>
          </a:xfrm>
        </p:spPr>
        <p:txBody>
          <a:bodyPr>
            <a:normAutofit/>
          </a:bodyPr>
          <a:lstStyle/>
          <a:p>
            <a:pPr algn="ctr">
              <a:spcBef>
                <a:spcPct val="0"/>
              </a:spcBef>
            </a:pPr>
            <a:r>
              <a:rPr lang="en-GB" sz="2400" cap="all" dirty="0">
                <a:ln w="3175" cmpd="sng">
                  <a:noFill/>
                </a:ln>
                <a:solidFill>
                  <a:schemeClr val="tx1"/>
                </a:solidFill>
                <a:latin typeface="+mj-lt"/>
                <a:ea typeface="+mj-ea"/>
                <a:cs typeface="+mj-cs"/>
              </a:rPr>
              <a:t>Chris Culley, Claudia </a:t>
            </a:r>
            <a:r>
              <a:rPr lang="en-GB" sz="2400" cap="all" dirty="0" err="1">
                <a:ln w="3175" cmpd="sng">
                  <a:noFill/>
                </a:ln>
                <a:solidFill>
                  <a:schemeClr val="tx1"/>
                </a:solidFill>
                <a:latin typeface="+mj-lt"/>
                <a:ea typeface="+mj-ea"/>
                <a:cs typeface="+mj-cs"/>
              </a:rPr>
              <a:t>Subia</a:t>
            </a:r>
            <a:r>
              <a:rPr lang="en-GB" sz="2400" cap="all" dirty="0">
                <a:ln w="3175" cmpd="sng">
                  <a:noFill/>
                </a:ln>
                <a:solidFill>
                  <a:schemeClr val="tx1"/>
                </a:solidFill>
                <a:latin typeface="+mj-lt"/>
                <a:ea typeface="+mj-ea"/>
                <a:cs typeface="+mj-cs"/>
              </a:rPr>
              <a:t> Pico, </a:t>
            </a:r>
            <a:r>
              <a:rPr lang="en-GB" sz="2400" cap="all" dirty="0" err="1">
                <a:ln w="3175" cmpd="sng">
                  <a:noFill/>
                </a:ln>
                <a:solidFill>
                  <a:schemeClr val="tx1"/>
                </a:solidFill>
                <a:latin typeface="+mj-lt"/>
                <a:ea typeface="+mj-ea"/>
                <a:cs typeface="+mj-cs"/>
              </a:rPr>
              <a:t>Fairouz</a:t>
            </a:r>
            <a:r>
              <a:rPr lang="en-GB" sz="2400" cap="all" dirty="0">
                <a:ln w="3175" cmpd="sng">
                  <a:noFill/>
                </a:ln>
                <a:solidFill>
                  <a:schemeClr val="tx1"/>
                </a:solidFill>
                <a:latin typeface="+mj-lt"/>
                <a:ea typeface="+mj-ea"/>
                <a:cs typeface="+mj-cs"/>
              </a:rPr>
              <a:t> </a:t>
            </a:r>
            <a:r>
              <a:rPr lang="en-GB" sz="2400" cap="all" dirty="0" err="1">
                <a:ln w="3175" cmpd="sng">
                  <a:noFill/>
                </a:ln>
                <a:solidFill>
                  <a:schemeClr val="tx1"/>
                </a:solidFill>
                <a:latin typeface="+mj-lt"/>
                <a:ea typeface="+mj-ea"/>
                <a:cs typeface="+mj-cs"/>
              </a:rPr>
              <a:t>AlDabbagh</a:t>
            </a:r>
            <a:r>
              <a:rPr lang="en-GB" sz="2400" cap="all" dirty="0">
                <a:ln w="3175" cmpd="sng">
                  <a:noFill/>
                </a:ln>
                <a:solidFill>
                  <a:schemeClr val="tx1"/>
                </a:solidFill>
                <a:latin typeface="+mj-lt"/>
                <a:ea typeface="+mj-ea"/>
                <a:cs typeface="+mj-cs"/>
              </a:rPr>
              <a:t>, </a:t>
            </a:r>
            <a:r>
              <a:rPr lang="en-GB" sz="2400" cap="all" dirty="0" err="1">
                <a:ln w="3175" cmpd="sng">
                  <a:noFill/>
                </a:ln>
                <a:solidFill>
                  <a:schemeClr val="tx1"/>
                </a:solidFill>
                <a:latin typeface="+mj-lt"/>
                <a:ea typeface="+mj-ea"/>
                <a:cs typeface="+mj-cs"/>
              </a:rPr>
              <a:t>Jak</a:t>
            </a:r>
            <a:r>
              <a:rPr lang="en-GB" sz="2400" cap="all" dirty="0">
                <a:ln w="3175" cmpd="sng">
                  <a:noFill/>
                </a:ln>
                <a:solidFill>
                  <a:schemeClr val="tx1"/>
                </a:solidFill>
                <a:latin typeface="+mj-lt"/>
                <a:ea typeface="+mj-ea"/>
                <a:cs typeface="+mj-cs"/>
              </a:rPr>
              <a:t> Hall, Sam Banks</a:t>
            </a:r>
          </a:p>
        </p:txBody>
      </p:sp>
      <p:pic>
        <p:nvPicPr>
          <p:cNvPr id="7" name="Picture 6" descr="A close up of a sign&#10;&#10;Description generated with very high confidence">
            <a:extLst>
              <a:ext uri="{FF2B5EF4-FFF2-40B4-BE49-F238E27FC236}">
                <a16:creationId xmlns:a16="http://schemas.microsoft.com/office/drawing/2014/main" id="{F503D06D-1E70-4CDA-A19B-018CD68BBF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58762" y="261678"/>
            <a:ext cx="3361545" cy="729455"/>
          </a:xfrm>
          <a:prstGeom prst="rect">
            <a:avLst/>
          </a:prstGeom>
        </p:spPr>
      </p:pic>
      <p:sp>
        <p:nvSpPr>
          <p:cNvPr id="13" name="Title 1">
            <a:extLst>
              <a:ext uri="{FF2B5EF4-FFF2-40B4-BE49-F238E27FC236}">
                <a16:creationId xmlns:a16="http://schemas.microsoft.com/office/drawing/2014/main" id="{1A9AC710-1BE7-4E35-AE26-7E3DD141A5C1}"/>
              </a:ext>
            </a:extLst>
          </p:cNvPr>
          <p:cNvSpPr txBox="1">
            <a:spLocks/>
          </p:cNvSpPr>
          <p:nvPr/>
        </p:nvSpPr>
        <p:spPr>
          <a:xfrm>
            <a:off x="2289122" y="2557123"/>
            <a:ext cx="7994130" cy="1370299"/>
          </a:xfrm>
          <a:prstGeom prst="rect">
            <a:avLst/>
          </a:prstGeom>
        </p:spPr>
        <p:txBody>
          <a:bodyPr vert="horz" lIns="91440" tIns="45720" rIns="91440" bIns="45720" rtlCol="0" anchor="b">
            <a:normAutofit fontScale="97500"/>
          </a:bodyPr>
          <a:lstStyle>
            <a:lvl1pPr algn="l" defTabSz="457200" rtl="0" eaLnBrk="1" latinLnBrk="0" hangingPunct="1">
              <a:spcBef>
                <a:spcPct val="0"/>
              </a:spcBef>
              <a:buNone/>
              <a:defRPr sz="54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GB" sz="3200" dirty="0"/>
              <a:t>How does personality effect reviews for businesses?</a:t>
            </a:r>
          </a:p>
        </p:txBody>
      </p:sp>
    </p:spTree>
    <p:extLst>
      <p:ext uri="{BB962C8B-B14F-4D97-AF65-F5344CB8AC3E}">
        <p14:creationId xmlns:p14="http://schemas.microsoft.com/office/powerpoint/2010/main" val="11815710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2270268-297F-4537-9D3A-35D106CA7C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2726" y="594872"/>
            <a:ext cx="8425582" cy="5887852"/>
          </a:xfrm>
          <a:prstGeom prst="rect">
            <a:avLst/>
          </a:prstGeom>
          <a:ln>
            <a:solidFill>
              <a:schemeClr val="tx1"/>
            </a:solid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pic>
    </p:spTree>
    <p:extLst>
      <p:ext uri="{BB962C8B-B14F-4D97-AF65-F5344CB8AC3E}">
        <p14:creationId xmlns:p14="http://schemas.microsoft.com/office/powerpoint/2010/main" val="8333667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AFD709-24F5-4D5E-8EB0-46D1A759E3D6}"/>
              </a:ext>
            </a:extLst>
          </p:cNvPr>
          <p:cNvSpPr>
            <a:spLocks noGrp="1"/>
          </p:cNvSpPr>
          <p:nvPr>
            <p:ph type="title"/>
          </p:nvPr>
        </p:nvSpPr>
        <p:spPr>
          <a:xfrm>
            <a:off x="1849347" y="493469"/>
            <a:ext cx="8911687" cy="729455"/>
          </a:xfrm>
        </p:spPr>
        <p:txBody>
          <a:bodyPr/>
          <a:lstStyle/>
          <a:p>
            <a:r>
              <a:rPr lang="en-GB" dirty="0"/>
              <a:t>In Summary</a:t>
            </a:r>
          </a:p>
        </p:txBody>
      </p:sp>
      <p:sp>
        <p:nvSpPr>
          <p:cNvPr id="3" name="Content Placeholder 2">
            <a:extLst>
              <a:ext uri="{FF2B5EF4-FFF2-40B4-BE49-F238E27FC236}">
                <a16:creationId xmlns:a16="http://schemas.microsoft.com/office/drawing/2014/main" id="{8710125B-9A81-4E7B-B9EA-95913C93D973}"/>
              </a:ext>
            </a:extLst>
          </p:cNvPr>
          <p:cNvSpPr>
            <a:spLocks noGrp="1"/>
          </p:cNvSpPr>
          <p:nvPr>
            <p:ph idx="1"/>
          </p:nvPr>
        </p:nvSpPr>
        <p:spPr>
          <a:xfrm>
            <a:off x="1905969" y="1910320"/>
            <a:ext cx="9999343" cy="4454211"/>
          </a:xfrm>
        </p:spPr>
        <p:txBody>
          <a:bodyPr>
            <a:noAutofit/>
          </a:bodyPr>
          <a:lstStyle/>
          <a:p>
            <a:r>
              <a:rPr lang="en-GB" sz="2000" dirty="0"/>
              <a:t>The datasets used are the Yelp and MBTI datasets from Kaggle.</a:t>
            </a:r>
          </a:p>
          <a:p>
            <a:r>
              <a:rPr lang="en-GB" sz="2000" dirty="0"/>
              <a:t>To use the datasets, the reviews were turned into a corpus and then into a bag of words and extensive feature engineering used to build predictive models using SVM’s Neural Networks, Logistical Regression and Random Forest algorithms.</a:t>
            </a:r>
          </a:p>
          <a:p>
            <a:r>
              <a:rPr lang="en-GB" sz="2000" dirty="0"/>
              <a:t>The best predictive model was applied to the Yelp dataset for each of the four personality indicators.</a:t>
            </a:r>
          </a:p>
          <a:p>
            <a:r>
              <a:rPr lang="en-GB" sz="2000" dirty="0"/>
              <a:t>The analysis of the yelp dataset yielded the average rating per personality type, overall percentage of personality type and personality distribution  can then be utilised by businesses to understand their customer base better.</a:t>
            </a:r>
          </a:p>
          <a:p>
            <a:r>
              <a:rPr lang="en-GB" sz="2000" dirty="0"/>
              <a:t>The application compares two different businesses and gives a schematic of the ratings distributed across the personality types</a:t>
            </a:r>
          </a:p>
        </p:txBody>
      </p:sp>
      <p:pic>
        <p:nvPicPr>
          <p:cNvPr id="4" name="Picture 3" descr="A close up of a sign&#10;&#10;Description generated with very high confidence">
            <a:extLst>
              <a:ext uri="{FF2B5EF4-FFF2-40B4-BE49-F238E27FC236}">
                <a16:creationId xmlns:a16="http://schemas.microsoft.com/office/drawing/2014/main" id="{15B0986E-00EC-4A3B-ADB0-4FE5AF0A6F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43767" y="259382"/>
            <a:ext cx="3361545" cy="729455"/>
          </a:xfrm>
          <a:prstGeom prst="rect">
            <a:avLst/>
          </a:prstGeom>
        </p:spPr>
      </p:pic>
    </p:spTree>
    <p:extLst>
      <p:ext uri="{BB962C8B-B14F-4D97-AF65-F5344CB8AC3E}">
        <p14:creationId xmlns:p14="http://schemas.microsoft.com/office/powerpoint/2010/main" val="41011450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75FE53-F795-44A2-8C41-E8E6962FCEBE}"/>
              </a:ext>
            </a:extLst>
          </p:cNvPr>
          <p:cNvSpPr>
            <a:spLocks noGrp="1"/>
          </p:cNvSpPr>
          <p:nvPr>
            <p:ph type="title"/>
          </p:nvPr>
        </p:nvSpPr>
        <p:spPr>
          <a:xfrm>
            <a:off x="2589212" y="946778"/>
            <a:ext cx="8911687" cy="919877"/>
          </a:xfrm>
        </p:spPr>
        <p:txBody>
          <a:bodyPr/>
          <a:lstStyle/>
          <a:p>
            <a:r>
              <a:rPr lang="en-GB" dirty="0"/>
              <a:t>Our Project</a:t>
            </a:r>
          </a:p>
        </p:txBody>
      </p:sp>
      <p:sp>
        <p:nvSpPr>
          <p:cNvPr id="3" name="Content Placeholder 2">
            <a:extLst>
              <a:ext uri="{FF2B5EF4-FFF2-40B4-BE49-F238E27FC236}">
                <a16:creationId xmlns:a16="http://schemas.microsoft.com/office/drawing/2014/main" id="{F2BF68EC-559F-4732-9326-5E0A79538407}"/>
              </a:ext>
            </a:extLst>
          </p:cNvPr>
          <p:cNvSpPr>
            <a:spLocks noGrp="1"/>
          </p:cNvSpPr>
          <p:nvPr>
            <p:ph idx="1"/>
          </p:nvPr>
        </p:nvSpPr>
        <p:spPr>
          <a:xfrm>
            <a:off x="2770083" y="2272159"/>
            <a:ext cx="5379131" cy="3777622"/>
          </a:xfrm>
        </p:spPr>
        <p:txBody>
          <a:bodyPr>
            <a:normAutofit/>
          </a:bodyPr>
          <a:lstStyle/>
          <a:p>
            <a:r>
              <a:rPr lang="en-GB" sz="2000" dirty="0"/>
              <a:t>The aim of this project is to see whether personality type effects business reviews.</a:t>
            </a:r>
          </a:p>
          <a:p>
            <a:r>
              <a:rPr lang="en-GB" sz="2000" dirty="0"/>
              <a:t>Personality type is classified by the Myers-Briggs type indicator (MBTI).</a:t>
            </a:r>
          </a:p>
          <a:p>
            <a:r>
              <a:rPr lang="en-GB" sz="2000" dirty="0"/>
              <a:t>Business reviews were selected from the Yelp dataset from Kaggle.</a:t>
            </a:r>
          </a:p>
          <a:p>
            <a:r>
              <a:rPr lang="en-GB" sz="2000" dirty="0"/>
              <a:t>Once the MBTI was applied to the Yelp dataset, we see how personality effects reviews.</a:t>
            </a:r>
          </a:p>
          <a:p>
            <a:endParaRPr lang="en-GB" sz="2000" dirty="0"/>
          </a:p>
        </p:txBody>
      </p:sp>
      <p:pic>
        <p:nvPicPr>
          <p:cNvPr id="4" name="Picture 3" descr="A close up of a sign&#10;&#10;Description generated with very high confidence">
            <a:extLst>
              <a:ext uri="{FF2B5EF4-FFF2-40B4-BE49-F238E27FC236}">
                <a16:creationId xmlns:a16="http://schemas.microsoft.com/office/drawing/2014/main" id="{5CFAB4DB-BEAF-42B1-8BA8-A2A8AFAA04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43767" y="259382"/>
            <a:ext cx="3361545" cy="729455"/>
          </a:xfrm>
          <a:prstGeom prst="rect">
            <a:avLst/>
          </a:prstGeom>
        </p:spPr>
      </p:pic>
      <p:pic>
        <p:nvPicPr>
          <p:cNvPr id="19" name="Graphic 18" descr="Neutral Face with No Fill">
            <a:extLst>
              <a:ext uri="{FF2B5EF4-FFF2-40B4-BE49-F238E27FC236}">
                <a16:creationId xmlns:a16="http://schemas.microsoft.com/office/drawing/2014/main" id="{E5FE1997-93A9-4ABF-9314-06B642154AD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458767" y="2953182"/>
            <a:ext cx="1511508" cy="1511508"/>
          </a:xfrm>
          <a:prstGeom prst="rect">
            <a:avLst/>
          </a:prstGeom>
        </p:spPr>
      </p:pic>
      <p:pic>
        <p:nvPicPr>
          <p:cNvPr id="22" name="Graphic 21" descr="Smiling Face with No Fill">
            <a:extLst>
              <a:ext uri="{FF2B5EF4-FFF2-40B4-BE49-F238E27FC236}">
                <a16:creationId xmlns:a16="http://schemas.microsoft.com/office/drawing/2014/main" id="{C280E6AB-2577-49A4-823D-29E874E052E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429410" y="1307981"/>
            <a:ext cx="1590257" cy="1590257"/>
          </a:xfrm>
          <a:prstGeom prst="rect">
            <a:avLst/>
          </a:prstGeom>
        </p:spPr>
      </p:pic>
      <p:pic>
        <p:nvPicPr>
          <p:cNvPr id="24" name="Graphic 23" descr="Sad Face with No Fill">
            <a:extLst>
              <a:ext uri="{FF2B5EF4-FFF2-40B4-BE49-F238E27FC236}">
                <a16:creationId xmlns:a16="http://schemas.microsoft.com/office/drawing/2014/main" id="{DC93355C-B6FA-4807-B441-5F7E407A605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478803" y="4558309"/>
            <a:ext cx="1491472" cy="1491472"/>
          </a:xfrm>
          <a:prstGeom prst="rect">
            <a:avLst/>
          </a:prstGeom>
        </p:spPr>
      </p:pic>
    </p:spTree>
    <p:extLst>
      <p:ext uri="{BB962C8B-B14F-4D97-AF65-F5344CB8AC3E}">
        <p14:creationId xmlns:p14="http://schemas.microsoft.com/office/powerpoint/2010/main" val="21234203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0DCB64-35DB-4199-8BE6-E6F0F56460FB}"/>
              </a:ext>
            </a:extLst>
          </p:cNvPr>
          <p:cNvSpPr>
            <a:spLocks noGrp="1"/>
          </p:cNvSpPr>
          <p:nvPr>
            <p:ph type="title"/>
          </p:nvPr>
        </p:nvSpPr>
        <p:spPr>
          <a:xfrm>
            <a:off x="2589212" y="946778"/>
            <a:ext cx="8911687" cy="919877"/>
          </a:xfrm>
        </p:spPr>
        <p:txBody>
          <a:bodyPr/>
          <a:lstStyle/>
          <a:p>
            <a:r>
              <a:rPr lang="en-GB" dirty="0"/>
              <a:t>The Steps Taken</a:t>
            </a:r>
          </a:p>
        </p:txBody>
      </p:sp>
      <p:pic>
        <p:nvPicPr>
          <p:cNvPr id="4" name="Picture 3" descr="A close up of a sign&#10;&#10;Description generated with very high confidence">
            <a:extLst>
              <a:ext uri="{FF2B5EF4-FFF2-40B4-BE49-F238E27FC236}">
                <a16:creationId xmlns:a16="http://schemas.microsoft.com/office/drawing/2014/main" id="{921CBEE4-6A04-4FE6-9F4F-1ACDCB1BAC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43767" y="259382"/>
            <a:ext cx="3361545" cy="729455"/>
          </a:xfrm>
          <a:prstGeom prst="rect">
            <a:avLst/>
          </a:prstGeom>
        </p:spPr>
      </p:pic>
      <p:sp>
        <p:nvSpPr>
          <p:cNvPr id="9" name="Rectangle: Rounded Corners 8">
            <a:extLst>
              <a:ext uri="{FF2B5EF4-FFF2-40B4-BE49-F238E27FC236}">
                <a16:creationId xmlns:a16="http://schemas.microsoft.com/office/drawing/2014/main" id="{ECFBD939-7AD4-41E4-B1B6-81A04A6BBBFB}"/>
              </a:ext>
            </a:extLst>
          </p:cNvPr>
          <p:cNvSpPr/>
          <p:nvPr/>
        </p:nvSpPr>
        <p:spPr>
          <a:xfrm>
            <a:off x="1304144" y="2758510"/>
            <a:ext cx="1903750" cy="156966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t>Pre-Processing</a:t>
            </a:r>
          </a:p>
        </p:txBody>
      </p:sp>
      <p:sp>
        <p:nvSpPr>
          <p:cNvPr id="10" name="Rectangle: Rounded Corners 9">
            <a:extLst>
              <a:ext uri="{FF2B5EF4-FFF2-40B4-BE49-F238E27FC236}">
                <a16:creationId xmlns:a16="http://schemas.microsoft.com/office/drawing/2014/main" id="{17440470-5491-4B38-86AE-FB3F0CF61588}"/>
              </a:ext>
            </a:extLst>
          </p:cNvPr>
          <p:cNvSpPr/>
          <p:nvPr/>
        </p:nvSpPr>
        <p:spPr>
          <a:xfrm>
            <a:off x="3832486" y="2758510"/>
            <a:ext cx="1903750" cy="156966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t>Predictive Modelling</a:t>
            </a:r>
          </a:p>
        </p:txBody>
      </p:sp>
      <p:sp>
        <p:nvSpPr>
          <p:cNvPr id="11" name="Rectangle: Rounded Corners 10">
            <a:extLst>
              <a:ext uri="{FF2B5EF4-FFF2-40B4-BE49-F238E27FC236}">
                <a16:creationId xmlns:a16="http://schemas.microsoft.com/office/drawing/2014/main" id="{1D5C6DC6-6AAA-4A6F-9611-DAE89073A4DC}"/>
              </a:ext>
            </a:extLst>
          </p:cNvPr>
          <p:cNvSpPr/>
          <p:nvPr/>
        </p:nvSpPr>
        <p:spPr>
          <a:xfrm>
            <a:off x="6558200" y="2758510"/>
            <a:ext cx="1903750" cy="156966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t>Apply Best Model to Yelp</a:t>
            </a:r>
          </a:p>
        </p:txBody>
      </p:sp>
      <p:sp>
        <p:nvSpPr>
          <p:cNvPr id="12" name="Rectangle: Rounded Corners 11">
            <a:extLst>
              <a:ext uri="{FF2B5EF4-FFF2-40B4-BE49-F238E27FC236}">
                <a16:creationId xmlns:a16="http://schemas.microsoft.com/office/drawing/2014/main" id="{D0627370-247D-4EC7-B9FF-65C408C5820F}"/>
              </a:ext>
            </a:extLst>
          </p:cNvPr>
          <p:cNvSpPr/>
          <p:nvPr/>
        </p:nvSpPr>
        <p:spPr>
          <a:xfrm>
            <a:off x="9272664" y="2758510"/>
            <a:ext cx="1903750" cy="156966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t>Analysis of Yelp Reviews</a:t>
            </a:r>
          </a:p>
        </p:txBody>
      </p:sp>
      <p:cxnSp>
        <p:nvCxnSpPr>
          <p:cNvPr id="14" name="Straight Arrow Connector 13">
            <a:extLst>
              <a:ext uri="{FF2B5EF4-FFF2-40B4-BE49-F238E27FC236}">
                <a16:creationId xmlns:a16="http://schemas.microsoft.com/office/drawing/2014/main" id="{4F4D793A-51B1-4717-AD8F-B32A0E2224DA}"/>
              </a:ext>
            </a:extLst>
          </p:cNvPr>
          <p:cNvCxnSpPr>
            <a:stCxn id="9" idx="3"/>
            <a:endCxn id="10" idx="1"/>
          </p:cNvCxnSpPr>
          <p:nvPr/>
        </p:nvCxnSpPr>
        <p:spPr>
          <a:xfrm>
            <a:off x="3207894" y="3543340"/>
            <a:ext cx="624592"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47A36D14-D01C-4D85-AB77-449616197EA8}"/>
              </a:ext>
            </a:extLst>
          </p:cNvPr>
          <p:cNvCxnSpPr>
            <a:cxnSpLocks/>
            <a:stCxn id="10" idx="3"/>
            <a:endCxn id="11" idx="1"/>
          </p:cNvCxnSpPr>
          <p:nvPr/>
        </p:nvCxnSpPr>
        <p:spPr>
          <a:xfrm>
            <a:off x="5736236" y="3543340"/>
            <a:ext cx="821964"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3ED6CC43-D68B-4410-A18F-28CE245501D1}"/>
              </a:ext>
            </a:extLst>
          </p:cNvPr>
          <p:cNvCxnSpPr>
            <a:cxnSpLocks/>
            <a:stCxn id="11" idx="3"/>
            <a:endCxn id="12" idx="1"/>
          </p:cNvCxnSpPr>
          <p:nvPr/>
        </p:nvCxnSpPr>
        <p:spPr>
          <a:xfrm>
            <a:off x="8461950" y="3543340"/>
            <a:ext cx="810714"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658209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C55CC0-752F-4AE9-A31B-CBDC370FAFA4}"/>
              </a:ext>
            </a:extLst>
          </p:cNvPr>
          <p:cNvSpPr>
            <a:spLocks noGrp="1"/>
          </p:cNvSpPr>
          <p:nvPr>
            <p:ph type="title"/>
          </p:nvPr>
        </p:nvSpPr>
        <p:spPr>
          <a:xfrm>
            <a:off x="2589212" y="946778"/>
            <a:ext cx="8911687" cy="904887"/>
          </a:xfrm>
        </p:spPr>
        <p:txBody>
          <a:bodyPr/>
          <a:lstStyle/>
          <a:p>
            <a:r>
              <a:rPr lang="en-GB" dirty="0"/>
              <a:t>Pre-Processing</a:t>
            </a:r>
          </a:p>
        </p:txBody>
      </p:sp>
      <p:sp>
        <p:nvSpPr>
          <p:cNvPr id="3" name="Content Placeholder 2">
            <a:extLst>
              <a:ext uri="{FF2B5EF4-FFF2-40B4-BE49-F238E27FC236}">
                <a16:creationId xmlns:a16="http://schemas.microsoft.com/office/drawing/2014/main" id="{8BCCF742-687E-470A-8D3D-011416F51FC9}"/>
              </a:ext>
            </a:extLst>
          </p:cNvPr>
          <p:cNvSpPr>
            <a:spLocks noGrp="1"/>
          </p:cNvSpPr>
          <p:nvPr>
            <p:ph idx="1"/>
          </p:nvPr>
        </p:nvSpPr>
        <p:spPr>
          <a:xfrm>
            <a:off x="2259409" y="2193890"/>
            <a:ext cx="5708935" cy="4900246"/>
          </a:xfrm>
        </p:spPr>
        <p:txBody>
          <a:bodyPr>
            <a:noAutofit/>
          </a:bodyPr>
          <a:lstStyle/>
          <a:p>
            <a:r>
              <a:rPr lang="en-GB" sz="2000" dirty="0"/>
              <a:t>Reducing the bias of the dataset through re-sampling separate balanced datasets by target.</a:t>
            </a:r>
          </a:p>
          <a:p>
            <a:r>
              <a:rPr lang="en-GB" sz="2000" dirty="0"/>
              <a:t>Combine reviews from the same person into a corpus and perform feature engineering.</a:t>
            </a:r>
          </a:p>
          <a:p>
            <a:r>
              <a:rPr lang="en-GB" sz="2000" dirty="0"/>
              <a:t>Turn the corpus into a bag-of-words. </a:t>
            </a:r>
          </a:p>
          <a:p>
            <a:r>
              <a:rPr lang="en-GB" sz="2000" dirty="0"/>
              <a:t>Scale the data for machine learning algorithms</a:t>
            </a:r>
          </a:p>
          <a:p>
            <a:r>
              <a:rPr lang="en-GB" sz="2000" dirty="0"/>
              <a:t>Normalise the Yelp dataset using its own mean and standard deviation.</a:t>
            </a:r>
          </a:p>
        </p:txBody>
      </p:sp>
      <p:pic>
        <p:nvPicPr>
          <p:cNvPr id="4" name="Picture 3" descr="A close up of a sign&#10;&#10;Description generated with very high confidence">
            <a:extLst>
              <a:ext uri="{FF2B5EF4-FFF2-40B4-BE49-F238E27FC236}">
                <a16:creationId xmlns:a16="http://schemas.microsoft.com/office/drawing/2014/main" id="{AFD0EAEF-BAED-4865-8B9A-0996B5DAE0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43767" y="259382"/>
            <a:ext cx="3361545" cy="729455"/>
          </a:xfrm>
          <a:prstGeom prst="rect">
            <a:avLst/>
          </a:prstGeom>
        </p:spPr>
      </p:pic>
      <p:pic>
        <p:nvPicPr>
          <p:cNvPr id="5" name="Picture 4">
            <a:extLst>
              <a:ext uri="{FF2B5EF4-FFF2-40B4-BE49-F238E27FC236}">
                <a16:creationId xmlns:a16="http://schemas.microsoft.com/office/drawing/2014/main" id="{EE4ECA2A-B0DA-49D7-B4A0-DC887D305033}"/>
              </a:ext>
            </a:extLst>
          </p:cNvPr>
          <p:cNvPicPr>
            <a:picLocks noChangeAspect="1"/>
          </p:cNvPicPr>
          <p:nvPr/>
        </p:nvPicPr>
        <p:blipFill rotWithShape="1">
          <a:blip r:embed="rId3"/>
          <a:srcRect l="56075" t="36249" r="20667" b="19555"/>
          <a:stretch/>
        </p:blipFill>
        <p:spPr>
          <a:xfrm>
            <a:off x="8826891" y="2011680"/>
            <a:ext cx="3078421" cy="3899542"/>
          </a:xfrm>
          <a:prstGeom prst="rect">
            <a:avLst/>
          </a:prstGeom>
        </p:spPr>
      </p:pic>
    </p:spTree>
    <p:extLst>
      <p:ext uri="{BB962C8B-B14F-4D97-AF65-F5344CB8AC3E}">
        <p14:creationId xmlns:p14="http://schemas.microsoft.com/office/powerpoint/2010/main" val="12751817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8E707E-2840-4C09-9902-50CE421ADA8B}"/>
              </a:ext>
            </a:extLst>
          </p:cNvPr>
          <p:cNvSpPr>
            <a:spLocks noGrp="1"/>
          </p:cNvSpPr>
          <p:nvPr>
            <p:ph type="title"/>
          </p:nvPr>
        </p:nvSpPr>
        <p:spPr>
          <a:xfrm>
            <a:off x="1856778" y="860007"/>
            <a:ext cx="8911687" cy="919877"/>
          </a:xfrm>
        </p:spPr>
        <p:txBody>
          <a:bodyPr>
            <a:normAutofit fontScale="90000"/>
          </a:bodyPr>
          <a:lstStyle/>
          <a:p>
            <a:r>
              <a:rPr lang="en-GB" dirty="0"/>
              <a:t>Machine Learning Model  Results</a:t>
            </a:r>
            <a:br>
              <a:rPr lang="en-GB" dirty="0"/>
            </a:br>
            <a:endParaRPr lang="en-GB" dirty="0"/>
          </a:p>
        </p:txBody>
      </p:sp>
      <p:pic>
        <p:nvPicPr>
          <p:cNvPr id="4" name="Picture 3" descr="A close up of a sign&#10;&#10;Description generated with very high confidence">
            <a:extLst>
              <a:ext uri="{FF2B5EF4-FFF2-40B4-BE49-F238E27FC236}">
                <a16:creationId xmlns:a16="http://schemas.microsoft.com/office/drawing/2014/main" id="{5A6BAF0D-33A4-4DB4-96E1-8A4A8FFCE6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43767" y="259382"/>
            <a:ext cx="3361545" cy="729455"/>
          </a:xfrm>
          <a:prstGeom prst="rect">
            <a:avLst/>
          </a:prstGeom>
        </p:spPr>
      </p:pic>
      <p:graphicFrame>
        <p:nvGraphicFramePr>
          <p:cNvPr id="5" name="Object 4">
            <a:extLst>
              <a:ext uri="{FF2B5EF4-FFF2-40B4-BE49-F238E27FC236}">
                <a16:creationId xmlns:a16="http://schemas.microsoft.com/office/drawing/2014/main" id="{96ECD465-6077-492C-B6C5-D3F96F91800B}"/>
              </a:ext>
            </a:extLst>
          </p:cNvPr>
          <p:cNvGraphicFramePr>
            <a:graphicFrameLocks noChangeAspect="1"/>
          </p:cNvGraphicFramePr>
          <p:nvPr>
            <p:extLst>
              <p:ext uri="{D42A27DB-BD31-4B8C-83A1-F6EECF244321}">
                <p14:modId xmlns:p14="http://schemas.microsoft.com/office/powerpoint/2010/main" val="559695598"/>
              </p:ext>
            </p:extLst>
          </p:nvPr>
        </p:nvGraphicFramePr>
        <p:xfrm>
          <a:off x="4117670" y="1589462"/>
          <a:ext cx="4920822" cy="4910961"/>
        </p:xfrm>
        <a:graphic>
          <a:graphicData uri="http://schemas.openxmlformats.org/presentationml/2006/ole">
            <mc:AlternateContent xmlns:mc="http://schemas.openxmlformats.org/markup-compatibility/2006">
              <mc:Choice xmlns:v="urn:schemas-microsoft-com:vml" Requires="v">
                <p:oleObj spid="_x0000_s1039" name="Acrobat Document" r:id="rId4" imgW="7596750" imgH="7581837" progId="AcroExch.Document.DC">
                  <p:embed/>
                </p:oleObj>
              </mc:Choice>
              <mc:Fallback>
                <p:oleObj name="Acrobat Document" r:id="rId4" imgW="7596750" imgH="7581837" progId="AcroExch.Document.DC">
                  <p:embed/>
                  <p:pic>
                    <p:nvPicPr>
                      <p:cNvPr id="0" name=""/>
                      <p:cNvPicPr/>
                      <p:nvPr/>
                    </p:nvPicPr>
                    <p:blipFill>
                      <a:blip r:embed="rId5"/>
                      <a:stretch>
                        <a:fillRect/>
                      </a:stretch>
                    </p:blipFill>
                    <p:spPr>
                      <a:xfrm>
                        <a:off x="4117670" y="1589462"/>
                        <a:ext cx="4920822" cy="4910961"/>
                      </a:xfrm>
                      <a:prstGeom prst="rect">
                        <a:avLst/>
                      </a:prstGeom>
                    </p:spPr>
                  </p:pic>
                </p:oleObj>
              </mc:Fallback>
            </mc:AlternateContent>
          </a:graphicData>
        </a:graphic>
      </p:graphicFrame>
    </p:spTree>
    <p:extLst>
      <p:ext uri="{BB962C8B-B14F-4D97-AF65-F5344CB8AC3E}">
        <p14:creationId xmlns:p14="http://schemas.microsoft.com/office/powerpoint/2010/main" val="27269325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E48E7C-88A7-4211-903A-504699C28711}"/>
              </a:ext>
            </a:extLst>
          </p:cNvPr>
          <p:cNvSpPr>
            <a:spLocks noGrp="1"/>
          </p:cNvSpPr>
          <p:nvPr>
            <p:ph type="title"/>
          </p:nvPr>
        </p:nvSpPr>
        <p:spPr>
          <a:xfrm>
            <a:off x="2196685" y="744997"/>
            <a:ext cx="8911687" cy="1024808"/>
          </a:xfrm>
        </p:spPr>
        <p:txBody>
          <a:bodyPr/>
          <a:lstStyle/>
          <a:p>
            <a:r>
              <a:rPr lang="en-GB" dirty="0"/>
              <a:t>Analysis of the Yelp Dataset</a:t>
            </a:r>
          </a:p>
        </p:txBody>
      </p:sp>
      <p:pic>
        <p:nvPicPr>
          <p:cNvPr id="4" name="Picture 3" descr="A close up of a sign&#10;&#10;Description generated with very high confidence">
            <a:extLst>
              <a:ext uri="{FF2B5EF4-FFF2-40B4-BE49-F238E27FC236}">
                <a16:creationId xmlns:a16="http://schemas.microsoft.com/office/drawing/2014/main" id="{B1BD0C94-9BDA-4F10-A8A5-0DDE05C707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43767" y="259382"/>
            <a:ext cx="3361545" cy="729455"/>
          </a:xfrm>
          <a:prstGeom prst="rect">
            <a:avLst/>
          </a:prstGeom>
        </p:spPr>
      </p:pic>
      <p:pic>
        <p:nvPicPr>
          <p:cNvPr id="6" name="Picture 5">
            <a:extLst>
              <a:ext uri="{FF2B5EF4-FFF2-40B4-BE49-F238E27FC236}">
                <a16:creationId xmlns:a16="http://schemas.microsoft.com/office/drawing/2014/main" id="{59292F6D-0A80-4E85-B46D-A67F7663D03B}"/>
              </a:ext>
            </a:extLst>
          </p:cNvPr>
          <p:cNvPicPr>
            <a:picLocks noChangeAspect="1"/>
          </p:cNvPicPr>
          <p:nvPr/>
        </p:nvPicPr>
        <p:blipFill rotWithShape="1">
          <a:blip r:embed="rId3"/>
          <a:srcRect l="30632" t="14419" r="32186" b="48780"/>
          <a:stretch/>
        </p:blipFill>
        <p:spPr>
          <a:xfrm>
            <a:off x="2291835" y="1543701"/>
            <a:ext cx="3804165" cy="2510137"/>
          </a:xfrm>
          <a:prstGeom prst="rect">
            <a:avLst/>
          </a:prstGeom>
        </p:spPr>
      </p:pic>
      <p:pic>
        <p:nvPicPr>
          <p:cNvPr id="3" name="Picture 2">
            <a:extLst>
              <a:ext uri="{FF2B5EF4-FFF2-40B4-BE49-F238E27FC236}">
                <a16:creationId xmlns:a16="http://schemas.microsoft.com/office/drawing/2014/main" id="{3EAF243D-9C55-4DA0-A7C1-B0B1820B78A4}"/>
              </a:ext>
            </a:extLst>
          </p:cNvPr>
          <p:cNvPicPr>
            <a:picLocks noChangeAspect="1"/>
          </p:cNvPicPr>
          <p:nvPr/>
        </p:nvPicPr>
        <p:blipFill rotWithShape="1">
          <a:blip r:embed="rId4"/>
          <a:srcRect l="29702" t="32889" r="31597" b="29362"/>
          <a:stretch/>
        </p:blipFill>
        <p:spPr>
          <a:xfrm>
            <a:off x="6308709" y="1543701"/>
            <a:ext cx="3859998" cy="2510137"/>
          </a:xfrm>
          <a:prstGeom prst="rect">
            <a:avLst/>
          </a:prstGeom>
        </p:spPr>
      </p:pic>
      <p:pic>
        <p:nvPicPr>
          <p:cNvPr id="7" name="Picture 6">
            <a:extLst>
              <a:ext uri="{FF2B5EF4-FFF2-40B4-BE49-F238E27FC236}">
                <a16:creationId xmlns:a16="http://schemas.microsoft.com/office/drawing/2014/main" id="{86BC2365-2CA2-43C7-94D8-3E73B57EA6A5}"/>
              </a:ext>
            </a:extLst>
          </p:cNvPr>
          <p:cNvPicPr>
            <a:picLocks noChangeAspect="1"/>
          </p:cNvPicPr>
          <p:nvPr/>
        </p:nvPicPr>
        <p:blipFill rotWithShape="1">
          <a:blip r:embed="rId5"/>
          <a:srcRect l="31389" t="37453" r="31631" b="25806"/>
          <a:stretch/>
        </p:blipFill>
        <p:spPr>
          <a:xfrm>
            <a:off x="2291834" y="4199191"/>
            <a:ext cx="3804165" cy="2519686"/>
          </a:xfrm>
          <a:prstGeom prst="rect">
            <a:avLst/>
          </a:prstGeom>
        </p:spPr>
      </p:pic>
      <p:pic>
        <p:nvPicPr>
          <p:cNvPr id="8" name="Picture 7">
            <a:extLst>
              <a:ext uri="{FF2B5EF4-FFF2-40B4-BE49-F238E27FC236}">
                <a16:creationId xmlns:a16="http://schemas.microsoft.com/office/drawing/2014/main" id="{AB4583FD-3728-41DA-8DF6-11C90795EA21}"/>
              </a:ext>
            </a:extLst>
          </p:cNvPr>
          <p:cNvPicPr>
            <a:picLocks noChangeAspect="1"/>
          </p:cNvPicPr>
          <p:nvPr/>
        </p:nvPicPr>
        <p:blipFill rotWithShape="1">
          <a:blip r:embed="rId6"/>
          <a:srcRect l="31094" t="56000" r="31926" b="7928"/>
          <a:stretch/>
        </p:blipFill>
        <p:spPr>
          <a:xfrm>
            <a:off x="6308709" y="4199192"/>
            <a:ext cx="3859998" cy="2510138"/>
          </a:xfrm>
          <a:prstGeom prst="rect">
            <a:avLst/>
          </a:prstGeom>
        </p:spPr>
      </p:pic>
    </p:spTree>
    <p:extLst>
      <p:ext uri="{BB962C8B-B14F-4D97-AF65-F5344CB8AC3E}">
        <p14:creationId xmlns:p14="http://schemas.microsoft.com/office/powerpoint/2010/main" val="6716201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AFA4C3-EDEE-49E7-9C7F-700CAB04E3A9}"/>
              </a:ext>
            </a:extLst>
          </p:cNvPr>
          <p:cNvSpPr>
            <a:spLocks noGrp="1"/>
          </p:cNvSpPr>
          <p:nvPr>
            <p:ph type="title"/>
          </p:nvPr>
        </p:nvSpPr>
        <p:spPr>
          <a:xfrm>
            <a:off x="2592925" y="624110"/>
            <a:ext cx="8911687" cy="808450"/>
          </a:xfrm>
        </p:spPr>
        <p:txBody>
          <a:bodyPr/>
          <a:lstStyle/>
          <a:p>
            <a:r>
              <a:rPr lang="en-GB" dirty="0"/>
              <a:t>Analysis of the Yelp Dataset</a:t>
            </a:r>
          </a:p>
        </p:txBody>
      </p:sp>
      <p:pic>
        <p:nvPicPr>
          <p:cNvPr id="4" name="Picture 3">
            <a:extLst>
              <a:ext uri="{FF2B5EF4-FFF2-40B4-BE49-F238E27FC236}">
                <a16:creationId xmlns:a16="http://schemas.microsoft.com/office/drawing/2014/main" id="{5BA6ABB5-1ADB-4D2E-89DB-F4CA1F8B38DF}"/>
              </a:ext>
            </a:extLst>
          </p:cNvPr>
          <p:cNvPicPr>
            <a:picLocks noChangeAspect="1"/>
          </p:cNvPicPr>
          <p:nvPr/>
        </p:nvPicPr>
        <p:blipFill rotWithShape="1">
          <a:blip r:embed="rId2"/>
          <a:srcRect l="30632" t="14419" r="31102" b="47642"/>
          <a:stretch/>
        </p:blipFill>
        <p:spPr>
          <a:xfrm>
            <a:off x="2288368" y="1432560"/>
            <a:ext cx="7615263" cy="5033514"/>
          </a:xfrm>
          <a:prstGeom prst="rect">
            <a:avLst/>
          </a:prstGeom>
        </p:spPr>
      </p:pic>
    </p:spTree>
    <p:extLst>
      <p:ext uri="{BB962C8B-B14F-4D97-AF65-F5344CB8AC3E}">
        <p14:creationId xmlns:p14="http://schemas.microsoft.com/office/powerpoint/2010/main" val="21930992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8AF20-A4F4-455F-B319-4553A9BFD3BC}"/>
              </a:ext>
            </a:extLst>
          </p:cNvPr>
          <p:cNvSpPr>
            <a:spLocks noGrp="1"/>
          </p:cNvSpPr>
          <p:nvPr>
            <p:ph type="title"/>
          </p:nvPr>
        </p:nvSpPr>
        <p:spPr/>
        <p:txBody>
          <a:bodyPr/>
          <a:lstStyle/>
          <a:p>
            <a:r>
              <a:rPr lang="en-GB" dirty="0"/>
              <a:t>But how can this help a business?</a:t>
            </a:r>
          </a:p>
        </p:txBody>
      </p:sp>
      <p:pic>
        <p:nvPicPr>
          <p:cNvPr id="13" name="Picture 12">
            <a:extLst>
              <a:ext uri="{FF2B5EF4-FFF2-40B4-BE49-F238E27FC236}">
                <a16:creationId xmlns:a16="http://schemas.microsoft.com/office/drawing/2014/main" id="{714C81D3-A2A6-40C4-87DC-FF688FE4EC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91855" y="1467059"/>
            <a:ext cx="5808289" cy="5189974"/>
          </a:xfrm>
          <a:prstGeom prst="rect">
            <a:avLst/>
          </a:prstGeom>
        </p:spPr>
      </p:pic>
    </p:spTree>
    <p:extLst>
      <p:ext uri="{BB962C8B-B14F-4D97-AF65-F5344CB8AC3E}">
        <p14:creationId xmlns:p14="http://schemas.microsoft.com/office/powerpoint/2010/main" val="41335210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9FA96D-551A-4894-93E8-2C1618E12464}"/>
              </a:ext>
            </a:extLst>
          </p:cNvPr>
          <p:cNvSpPr>
            <a:spLocks noGrp="1"/>
          </p:cNvSpPr>
          <p:nvPr>
            <p:ph type="title"/>
          </p:nvPr>
        </p:nvSpPr>
        <p:spPr>
          <a:xfrm>
            <a:off x="2050314" y="790558"/>
            <a:ext cx="8911687" cy="729455"/>
          </a:xfrm>
        </p:spPr>
        <p:txBody>
          <a:bodyPr/>
          <a:lstStyle/>
          <a:p>
            <a:r>
              <a:rPr lang="en-GB" dirty="0"/>
              <a:t>The Application</a:t>
            </a:r>
          </a:p>
        </p:txBody>
      </p:sp>
      <p:sp>
        <p:nvSpPr>
          <p:cNvPr id="3" name="Content Placeholder 2">
            <a:extLst>
              <a:ext uri="{FF2B5EF4-FFF2-40B4-BE49-F238E27FC236}">
                <a16:creationId xmlns:a16="http://schemas.microsoft.com/office/drawing/2014/main" id="{264CECB7-69A7-45BB-B980-08A56824BA54}"/>
              </a:ext>
            </a:extLst>
          </p:cNvPr>
          <p:cNvSpPr>
            <a:spLocks noGrp="1"/>
          </p:cNvSpPr>
          <p:nvPr>
            <p:ph idx="1"/>
          </p:nvPr>
        </p:nvSpPr>
        <p:spPr>
          <a:xfrm>
            <a:off x="2148844" y="2051190"/>
            <a:ext cx="5131036" cy="3761090"/>
          </a:xfrm>
        </p:spPr>
        <p:txBody>
          <a:bodyPr>
            <a:noAutofit/>
          </a:bodyPr>
          <a:lstStyle/>
          <a:p>
            <a:r>
              <a:rPr lang="en-GB" sz="2000" dirty="0"/>
              <a:t>A tableau dashboard demonstrating our models applicability. </a:t>
            </a:r>
          </a:p>
          <a:p>
            <a:r>
              <a:rPr lang="en-GB" sz="2000" dirty="0"/>
              <a:t>Allows businesses to compare the personality composition of local competitors. </a:t>
            </a:r>
          </a:p>
          <a:p>
            <a:r>
              <a:rPr lang="en-GB" sz="2000" dirty="0"/>
              <a:t>Displays business details, features and location. </a:t>
            </a:r>
          </a:p>
          <a:p>
            <a:r>
              <a:rPr lang="en-GB" sz="2000" dirty="0"/>
              <a:t>Provides a visualization for rating distribution and trend lines for 8 personality types. (ESTJ vs INFP)</a:t>
            </a:r>
          </a:p>
          <a:p>
            <a:r>
              <a:rPr lang="en-GB" sz="2000" dirty="0"/>
              <a:t>Expandable to include more business types and locations.</a:t>
            </a:r>
          </a:p>
        </p:txBody>
      </p:sp>
      <p:pic>
        <p:nvPicPr>
          <p:cNvPr id="4" name="Picture 3" descr="A close up of a sign&#10;&#10;Description generated with very high confidence">
            <a:extLst>
              <a:ext uri="{FF2B5EF4-FFF2-40B4-BE49-F238E27FC236}">
                <a16:creationId xmlns:a16="http://schemas.microsoft.com/office/drawing/2014/main" id="{D8F92552-9FA7-46D9-B729-EA3039DB5F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43767" y="259382"/>
            <a:ext cx="3361545" cy="729455"/>
          </a:xfrm>
          <a:prstGeom prst="rect">
            <a:avLst/>
          </a:prstGeom>
        </p:spPr>
      </p:pic>
      <p:pic>
        <p:nvPicPr>
          <p:cNvPr id="6" name="Picture 5">
            <a:extLst>
              <a:ext uri="{FF2B5EF4-FFF2-40B4-BE49-F238E27FC236}">
                <a16:creationId xmlns:a16="http://schemas.microsoft.com/office/drawing/2014/main" id="{A9B56652-74DC-4224-ACC8-76A5EB0456EC}"/>
              </a:ext>
            </a:extLst>
          </p:cNvPr>
          <p:cNvPicPr>
            <a:picLocks noChangeAspect="1"/>
          </p:cNvPicPr>
          <p:nvPr/>
        </p:nvPicPr>
        <p:blipFill>
          <a:blip r:embed="rId3"/>
          <a:stretch>
            <a:fillRect/>
          </a:stretch>
        </p:blipFill>
        <p:spPr>
          <a:xfrm>
            <a:off x="7997053" y="4340738"/>
            <a:ext cx="2728782" cy="1471542"/>
          </a:xfrm>
          <a:prstGeom prst="rect">
            <a:avLst/>
          </a:prstGeom>
          <a:ln>
            <a:solidFill>
              <a:schemeClr val="tx1"/>
            </a:solidFill>
          </a:ln>
        </p:spPr>
      </p:pic>
      <p:pic>
        <p:nvPicPr>
          <p:cNvPr id="7" name="Picture 6">
            <a:extLst>
              <a:ext uri="{FF2B5EF4-FFF2-40B4-BE49-F238E27FC236}">
                <a16:creationId xmlns:a16="http://schemas.microsoft.com/office/drawing/2014/main" id="{FF53405F-2206-4BF4-8F5D-E4FB96C172F8}"/>
              </a:ext>
            </a:extLst>
          </p:cNvPr>
          <p:cNvPicPr>
            <a:picLocks noChangeAspect="1"/>
          </p:cNvPicPr>
          <p:nvPr/>
        </p:nvPicPr>
        <p:blipFill>
          <a:blip r:embed="rId4"/>
          <a:stretch>
            <a:fillRect/>
          </a:stretch>
        </p:blipFill>
        <p:spPr>
          <a:xfrm>
            <a:off x="7760887" y="2051190"/>
            <a:ext cx="3201114" cy="1463896"/>
          </a:xfrm>
          <a:prstGeom prst="rect">
            <a:avLst/>
          </a:prstGeom>
          <a:ln>
            <a:solidFill>
              <a:schemeClr val="tx1"/>
            </a:solidFill>
          </a:ln>
        </p:spPr>
      </p:pic>
    </p:spTree>
    <p:extLst>
      <p:ext uri="{BB962C8B-B14F-4D97-AF65-F5344CB8AC3E}">
        <p14:creationId xmlns:p14="http://schemas.microsoft.com/office/powerpoint/2010/main" val="3236888666"/>
      </p:ext>
    </p:extLst>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docProps/app.xml><?xml version="1.0" encoding="utf-8"?>
<Properties xmlns="http://schemas.openxmlformats.org/officeDocument/2006/extended-properties" xmlns:vt="http://schemas.openxmlformats.org/officeDocument/2006/docPropsVTypes">
  <Template>Wisp</Template>
  <TotalTime>534</TotalTime>
  <Words>356</Words>
  <Application>Microsoft Office PowerPoint</Application>
  <PresentationFormat>Widescreen</PresentationFormat>
  <Paragraphs>35</Paragraphs>
  <Slides>11</Slides>
  <Notes>0</Notes>
  <HiddenSlides>0</HiddenSlides>
  <MMClips>0</MMClips>
  <ScaleCrop>false</ScaleCrop>
  <HeadingPairs>
    <vt:vector size="8" baseType="variant">
      <vt:variant>
        <vt:lpstr>Fonts Used</vt:lpstr>
      </vt:variant>
      <vt:variant>
        <vt:i4>3</vt:i4>
      </vt:variant>
      <vt:variant>
        <vt:lpstr>Theme</vt:lpstr>
      </vt:variant>
      <vt:variant>
        <vt:i4>1</vt:i4>
      </vt:variant>
      <vt:variant>
        <vt:lpstr>Embedded OLE Servers</vt:lpstr>
      </vt:variant>
      <vt:variant>
        <vt:i4>1</vt:i4>
      </vt:variant>
      <vt:variant>
        <vt:lpstr>Slide Titles</vt:lpstr>
      </vt:variant>
      <vt:variant>
        <vt:i4>11</vt:i4>
      </vt:variant>
    </vt:vector>
  </HeadingPairs>
  <TitlesOfParts>
    <vt:vector size="16" baseType="lpstr">
      <vt:lpstr>Arial</vt:lpstr>
      <vt:lpstr>Century Gothic</vt:lpstr>
      <vt:lpstr>Wingdings 3</vt:lpstr>
      <vt:lpstr>Wisp</vt:lpstr>
      <vt:lpstr>Acrobat Document</vt:lpstr>
      <vt:lpstr>Southampton Analytica</vt:lpstr>
      <vt:lpstr>Our Project</vt:lpstr>
      <vt:lpstr>The Steps Taken</vt:lpstr>
      <vt:lpstr>Pre-Processing</vt:lpstr>
      <vt:lpstr>Machine Learning Model  Results </vt:lpstr>
      <vt:lpstr>Analysis of the Yelp Dataset</vt:lpstr>
      <vt:lpstr>Analysis of the Yelp Dataset</vt:lpstr>
      <vt:lpstr>But how can this help a business?</vt:lpstr>
      <vt:lpstr>The Application</vt:lpstr>
      <vt:lpstr>PowerPoint Presentation</vt:lpstr>
      <vt:lpstr>In 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Southampton Analytica</dc:title>
  <dc:creator>sam banks</dc:creator>
  <cp:lastModifiedBy>sam banks</cp:lastModifiedBy>
  <cp:revision>44</cp:revision>
  <dcterms:created xsi:type="dcterms:W3CDTF">2018-12-17T12:51:29Z</dcterms:created>
  <dcterms:modified xsi:type="dcterms:W3CDTF">2019-01-06T17:43:03Z</dcterms:modified>
</cp:coreProperties>
</file>